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748464" cy="2664296"/>
          </a:xfrm>
        </p:spPr>
        <p:txBody>
          <a:bodyPr>
            <a:noAutofit/>
          </a:bodyPr>
          <a:lstStyle/>
          <a:p>
            <a:pPr algn="ctr"/>
            <a: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  <a:cs typeface="Old Antic Outline Shaded" pitchFamily="2" charset="-78"/>
              </a:rPr>
              <a:t>ENGLISH GRAMMAR </a:t>
            </a:r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ar-IQ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>النحو الانجليزي </a:t>
            </a:r>
            <a:endParaRPr lang="ar-IQ" sz="6000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Old Antic Outline Shaded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140968"/>
            <a:ext cx="7596336" cy="1656184"/>
          </a:xfrm>
        </p:spPr>
        <p:txBody>
          <a:bodyPr>
            <a:noAutofit/>
          </a:bodyPr>
          <a:lstStyle/>
          <a:p>
            <a:pPr algn="ctr"/>
            <a:r>
              <a:rPr lang="ar-IQ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للمرحلة الاولى في قسم اللغة الانجليزية</a:t>
            </a:r>
          </a:p>
          <a:p>
            <a:pPr algn="ctr"/>
            <a:r>
              <a:rPr lang="ar-IQ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كلية التربية للعلوم الانسانية </a:t>
            </a:r>
          </a:p>
          <a:p>
            <a:pPr algn="ctr"/>
            <a:r>
              <a:rPr lang="ar-IQ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2017-20</a:t>
            </a:r>
            <a:r>
              <a:rPr lang="ar-IQ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4211960" y="6093296"/>
            <a:ext cx="47442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8" lvl="0" algn="ctr"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ar-IQ" sz="3200" b="1" dirty="0" smtClean="0">
                <a:ln w="17780" cmpd="sng">
                  <a:solidFill>
                    <a:srgbClr val="2DA2BF">
                      <a:tint val="3000"/>
                    </a:srgbClr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مدرس المادة :م.م. ايثار نور الدين جميل</a:t>
            </a:r>
            <a:endParaRPr lang="ar-IQ" sz="3200" b="1" dirty="0">
              <a:ln w="17780" cmpd="sng">
                <a:solidFill>
                  <a:srgbClr val="2DA2BF">
                    <a:tint val="3000"/>
                  </a:srgbClr>
                </a:solidFill>
                <a:prstDash val="solid"/>
                <a:miter lim="800000"/>
              </a:ln>
              <a:solidFill>
                <a:prstClr val="black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5" name="Explosion 2 4"/>
          <p:cNvSpPr/>
          <p:nvPr/>
        </p:nvSpPr>
        <p:spPr>
          <a:xfrm>
            <a:off x="251520" y="5301208"/>
            <a:ext cx="1944216" cy="136815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dirty="0" smtClean="0"/>
              <a:t>4</a:t>
            </a:r>
            <a:endParaRPr lang="ar-IQ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90894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07702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Present</a:t>
                      </a:r>
                      <a:r>
                        <a:rPr lang="en-US" sz="2800" baseline="0" dirty="0" smtClean="0"/>
                        <a:t> continuous</a:t>
                      </a:r>
                      <a:endParaRPr lang="ar-IQ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Present simple</a:t>
                      </a:r>
                      <a:endParaRPr lang="ar-IQ" sz="2800" dirty="0"/>
                    </a:p>
                  </a:txBody>
                  <a:tcPr/>
                </a:tc>
              </a:tr>
              <a:tr h="3390781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                 I am doing</a:t>
                      </a:r>
                    </a:p>
                    <a:p>
                      <a:pPr algn="l" rtl="0"/>
                      <a:endParaRPr lang="en-US" dirty="0" smtClean="0"/>
                    </a:p>
                    <a:p>
                      <a:pPr algn="l" rtl="0"/>
                      <a:r>
                        <a:rPr lang="en-US" dirty="0" smtClean="0"/>
                        <a:t>Past                 now               future</a:t>
                      </a:r>
                    </a:p>
                    <a:p>
                      <a:pPr algn="l" rtl="0"/>
                      <a:endParaRPr lang="en-US" dirty="0" smtClean="0"/>
                    </a:p>
                    <a:p>
                      <a:pPr algn="l" rtl="0"/>
                      <a:r>
                        <a:rPr lang="en-US" dirty="0" smtClean="0"/>
                        <a:t>It is used to talk about incomplete actions</a:t>
                      </a:r>
                      <a:r>
                        <a:rPr lang="en-US" baseline="0" dirty="0" smtClean="0"/>
                        <a:t> that happen at or around the time of speaking. </a:t>
                      </a:r>
                    </a:p>
                    <a:p>
                      <a:pPr algn="l" rtl="0"/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She is speaking French fluently.</a:t>
                      </a:r>
                    </a:p>
                    <a:p>
                      <a:pPr algn="l" rtl="0"/>
                      <a:r>
                        <a:rPr lang="en-US" baseline="0" dirty="0" smtClean="0">
                          <a:solidFill>
                            <a:srgbClr val="00B050"/>
                          </a:solidFill>
                        </a:rPr>
                        <a:t>[she is in the process of speaking French in a fluent way now]</a:t>
                      </a:r>
                      <a:endParaRPr lang="ar-IQ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                     I do</a:t>
                      </a:r>
                    </a:p>
                    <a:p>
                      <a:pPr algn="l" rtl="0"/>
                      <a:endParaRPr lang="en-US" dirty="0" smtClean="0"/>
                    </a:p>
                    <a:p>
                      <a:pPr algn="l" rtl="0"/>
                      <a:r>
                        <a:rPr lang="en-US" dirty="0" smtClean="0"/>
                        <a:t>Past                now                future</a:t>
                      </a:r>
                    </a:p>
                    <a:p>
                      <a:pPr algn="l" rtl="0"/>
                      <a:endParaRPr lang="en-US" dirty="0" smtClean="0"/>
                    </a:p>
                    <a:p>
                      <a:pPr algn="l" rtl="0"/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is used to talk about things that happen repeatedly or for things in general </a:t>
                      </a:r>
                    </a:p>
                    <a:p>
                      <a:pPr algn="l" rtl="0"/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She speaks French fluently. </a:t>
                      </a:r>
                    </a:p>
                    <a:p>
                      <a:pPr algn="l" rtl="0"/>
                      <a:r>
                        <a:rPr lang="en-US" baseline="0" dirty="0" smtClean="0">
                          <a:solidFill>
                            <a:srgbClr val="00B050"/>
                          </a:solidFill>
                        </a:rPr>
                        <a:t>[ she is a fluent French speaker] </a:t>
                      </a:r>
                      <a:endParaRPr lang="ar-IQ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Present simple and present continuous</a:t>
            </a:r>
            <a:endParaRPr lang="ar-IQ" dirty="0">
              <a:solidFill>
                <a:srgbClr val="FF0000"/>
              </a:solidFill>
              <a:latin typeface="Algerian" pitchFamily="8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827584" y="2492896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699792" y="2492896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11560" y="2996952"/>
            <a:ext cx="38884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4008" y="2996952"/>
            <a:ext cx="38884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156176" y="2852936"/>
            <a:ext cx="864096" cy="1440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7544" y="549275"/>
          <a:ext cx="8219256" cy="511197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38522"/>
                <a:gridCol w="3980734"/>
              </a:tblGrid>
              <a:tr h="5111973">
                <a:tc>
                  <a:txBody>
                    <a:bodyPr/>
                    <a:lstStyle/>
                    <a:p>
                      <a:pPr algn="l" rtl="0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It is used for temporary  situations</a:t>
                      </a:r>
                    </a:p>
                    <a:p>
                      <a:pPr algn="l" rtl="0"/>
                      <a:endParaRPr lang="en-US" sz="2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She is learning a new language.</a:t>
                      </a:r>
                    </a:p>
                    <a:p>
                      <a:pPr algn="l" rtl="0"/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 rtl="0"/>
                      <a:r>
                        <a:rPr lang="en-US" sz="2800" b="0" dirty="0" smtClean="0">
                          <a:solidFill>
                            <a:srgbClr val="00B050"/>
                          </a:solidFill>
                        </a:rPr>
                        <a:t>[she is learning a new language at the time of speaking] </a:t>
                      </a:r>
                      <a:endParaRPr lang="ar-IQ" sz="28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is used for  permanent situations</a:t>
                      </a:r>
                    </a:p>
                    <a:p>
                      <a:pPr algn="l" rtl="0"/>
                      <a:endParaRPr lang="en-US" sz="2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She learns new languages quickly.</a:t>
                      </a:r>
                    </a:p>
                    <a:p>
                      <a:pPr algn="l" rtl="0"/>
                      <a:endParaRPr lang="en-US" sz="28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 rtl="0"/>
                      <a:r>
                        <a:rPr lang="en-US" sz="2800" b="0" baseline="0" dirty="0" smtClean="0">
                          <a:solidFill>
                            <a:srgbClr val="00B050"/>
                          </a:solidFill>
                        </a:rPr>
                        <a:t>[she has the ability to learn new languages quickly]</a:t>
                      </a:r>
                      <a:endParaRPr lang="ar-IQ" sz="28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49274"/>
          <a:ext cx="8229600" cy="52559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255989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 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itchFamily="82" charset="0"/>
                        </a:rPr>
                        <a:t>Always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used with the present continuous to indicate that something is repeated more often than usual, it indicates an annoying habit. </a:t>
                      </a:r>
                    </a:p>
                    <a:p>
                      <a:pPr algn="l" rtl="0"/>
                      <a:endParaRPr lang="en-US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 rtl="0"/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</a:rPr>
                        <a:t>He is always losing his keys.</a:t>
                      </a:r>
                    </a:p>
                    <a:p>
                      <a:pPr algn="just" rtl="0"/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l" rtl="0"/>
                      <a:r>
                        <a:rPr lang="en-US" sz="2400" b="0" baseline="0" dirty="0" smtClean="0">
                          <a:solidFill>
                            <a:srgbClr val="00B050"/>
                          </a:solidFill>
                        </a:rPr>
                        <a:t>[ he loses his keys more often than usual]</a:t>
                      </a:r>
                      <a:endParaRPr lang="ar-IQ" sz="24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itchFamily="82" charset="0"/>
                        </a:rPr>
                        <a:t>Always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used with the present simple to indicate that an action is repeated all the time.</a:t>
                      </a:r>
                    </a:p>
                    <a:p>
                      <a:pPr algn="l" rtl="0"/>
                      <a:endParaRPr lang="en-US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endParaRPr lang="en-US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endParaRPr lang="en-US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</a:rPr>
                        <a:t>He always loses his keys. </a:t>
                      </a:r>
                    </a:p>
                    <a:p>
                      <a:pPr algn="l" rtl="0"/>
                      <a:endParaRPr lang="en-US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endParaRPr lang="en-US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rtl="0"/>
                      <a:r>
                        <a:rPr lang="en-US" sz="2400" b="0" baseline="0" dirty="0" smtClean="0">
                          <a:solidFill>
                            <a:srgbClr val="00B050"/>
                          </a:solidFill>
                        </a:rPr>
                        <a:t>[ he loses his keys all the time]</a:t>
                      </a:r>
                      <a:endParaRPr lang="ar-IQ" sz="24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404664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Algerian" pitchFamily="82" charset="0"/>
              </a:rPr>
              <a:t>Future time expressed by present simple and present </a:t>
            </a:r>
            <a:r>
              <a:rPr lang="en-US" sz="2800" dirty="0" smtClean="0">
                <a:solidFill>
                  <a:srgbClr val="FF0000"/>
                </a:solidFill>
                <a:latin typeface="Algerian" pitchFamily="82" charset="0"/>
              </a:rPr>
              <a:t>continuous</a:t>
            </a:r>
            <a:endParaRPr lang="ar-IQ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1628800"/>
          <a:ext cx="8229600" cy="40360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59459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The present continuous</a:t>
                      </a:r>
                      <a:endParaRPr lang="ar-IQ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The present simple </a:t>
                      </a:r>
                      <a:endParaRPr lang="ar-IQ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6635">
                <a:tc>
                  <a:txBody>
                    <a:bodyPr/>
                    <a:lstStyle/>
                    <a:p>
                      <a:pPr algn="l" rtl="0"/>
                      <a:r>
                        <a:rPr lang="en-US" sz="2000" dirty="0" smtClean="0"/>
                        <a:t>We use the present continuous to talk about personal arrangements</a:t>
                      </a:r>
                    </a:p>
                    <a:p>
                      <a:pPr algn="l" rtl="0"/>
                      <a:endParaRPr lang="en-US" sz="2000" dirty="0" smtClean="0"/>
                    </a:p>
                    <a:p>
                      <a:pPr algn="l" rtl="0"/>
                      <a:endParaRPr lang="en-US" sz="2000" dirty="0" smtClean="0"/>
                    </a:p>
                    <a:p>
                      <a:pPr algn="l" rtl="0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Susan is meting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me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for lunch later.</a:t>
                      </a:r>
                    </a:p>
                    <a:p>
                      <a:pPr algn="l" rtl="0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 am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taking a day off on Sunday.</a:t>
                      </a:r>
                    </a:p>
                    <a:p>
                      <a:pPr algn="l" rtl="0"/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Next week, my sister is coming.</a:t>
                      </a:r>
                      <a:endParaRPr lang="ar-IQ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000" dirty="0" smtClean="0"/>
                        <a:t>We use the present simple to talk about future actions that are fixed such as time</a:t>
                      </a:r>
                      <a:r>
                        <a:rPr lang="en-US" sz="2000" baseline="0" dirty="0" smtClean="0"/>
                        <a:t> tables or schedules.</a:t>
                      </a:r>
                    </a:p>
                    <a:p>
                      <a:pPr algn="l" rtl="0"/>
                      <a:endParaRPr lang="en-US" sz="2000" baseline="0" dirty="0" smtClean="0"/>
                    </a:p>
                    <a:p>
                      <a:pPr algn="l" rtl="0"/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The bank doors open at 8 am.</a:t>
                      </a:r>
                    </a:p>
                    <a:p>
                      <a:pPr algn="l" rtl="0"/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The match starts at 3 pm.</a:t>
                      </a:r>
                    </a:p>
                    <a:p>
                      <a:pPr algn="l" rtl="0"/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The lesson begins soon.</a:t>
                      </a:r>
                      <a:endParaRPr lang="ar-IQ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272</TotalTime>
  <Words>325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ENGLISH GRAMMAR   النحو الانجليزي </vt:lpstr>
      <vt:lpstr>Present simple and present continuous</vt:lpstr>
      <vt:lpstr>Slide 3</vt:lpstr>
      <vt:lpstr>Slide 4</vt:lpstr>
      <vt:lpstr>Slide 5</vt:lpstr>
    </vt:vector>
  </TitlesOfParts>
  <Company>By DR.Ahmed Saker 2o1O 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النحو الانجليزي</dc:title>
  <dc:creator>toshiba</dc:creator>
  <cp:lastModifiedBy>toshiba</cp:lastModifiedBy>
  <cp:revision>29</cp:revision>
  <dcterms:created xsi:type="dcterms:W3CDTF">2017-12-27T17:47:39Z</dcterms:created>
  <dcterms:modified xsi:type="dcterms:W3CDTF">2017-12-29T13:32:27Z</dcterms:modified>
</cp:coreProperties>
</file>